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7"/>
  </p:notesMasterIdLst>
  <p:sldIdLst>
    <p:sldId id="256" r:id="rId2"/>
    <p:sldId id="258" r:id="rId3"/>
    <p:sldId id="259" r:id="rId4"/>
    <p:sldId id="260" r:id="rId5"/>
    <p:sldId id="266" r:id="rId6"/>
    <p:sldId id="261" r:id="rId7"/>
    <p:sldId id="271" r:id="rId8"/>
    <p:sldId id="262" r:id="rId9"/>
    <p:sldId id="272" r:id="rId10"/>
    <p:sldId id="267" r:id="rId11"/>
    <p:sldId id="263" r:id="rId12"/>
    <p:sldId id="269" r:id="rId13"/>
    <p:sldId id="268" r:id="rId14"/>
    <p:sldId id="270"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9ACC0-0F33-4DF5-9FB6-ABB8CC9A3191}" type="datetimeFigureOut">
              <a:rPr lang="en-US" smtClean="0"/>
              <a:t>6/30/2017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D4054-50F3-4984-83C5-B54E558413C1}" type="slidenum">
              <a:rPr lang="en-US" smtClean="0"/>
              <a:t>‹#›</a:t>
            </a:fld>
            <a:endParaRPr lang="en-US"/>
          </a:p>
        </p:txBody>
      </p:sp>
    </p:spTree>
    <p:extLst>
      <p:ext uri="{BB962C8B-B14F-4D97-AF65-F5344CB8AC3E}">
        <p14:creationId xmlns:p14="http://schemas.microsoft.com/office/powerpoint/2010/main" val="138622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CE3F426-BB23-4302-ACE7-453EEF148B96}" type="datetime1">
              <a:rPr lang="en-US" smtClean="0"/>
              <a:t>6/30/2017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8BAC6E8-3D65-499C-93F4-6D58907FF42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9B990A-BBB4-4087-85EF-F229C68E49FA}"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C6E8-3D65-499C-93F4-6D58907FF4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18C2383-E613-4A26-BC18-03AD13537363}"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C6E8-3D65-499C-93F4-6D58907FF4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D75C7EF-7F55-47EB-A0F3-A411093B1098}"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AC6E8-3D65-499C-93F4-6D58907FF42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3074" name="Picture 2" descr="Image result for groton m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9955" y="5715000"/>
            <a:ext cx="971619" cy="981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C7738A1-F3A2-44F8-AA39-73F96AC98D3C}" type="datetime1">
              <a:rPr lang="en-US" smtClean="0"/>
              <a:t>6/30/2017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8BAC6E8-3D65-499C-93F4-6D58907FF42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ABAD5CA-DA4D-4976-9ACF-9BCC63867ADA}" type="datetime1">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AC6E8-3D65-499C-93F4-6D58907FF42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EEEEC13-1E1A-4145-A171-D97F083335B1}" type="datetime1">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AC6E8-3D65-499C-93F4-6D58907FF42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4F9990A-37BD-4E00-9F04-99834ECAFA10}" type="datetime1">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AC6E8-3D65-499C-93F4-6D58907FF4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DE631-9272-4C05-AC62-3EF580FCA2FB}" type="datetime1">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AC6E8-3D65-499C-93F4-6D58907FF4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902531B-F4FF-4867-BA28-BDCA3F3C7711}" type="datetime1">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AC6E8-3D65-499C-93F4-6D58907FF42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D85F7F1-03CB-4E26-85EE-94C11FA48F6C}" type="datetime1">
              <a:rPr lang="en-US" smtClean="0"/>
              <a:t>6/30/2017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8BAC6E8-3D65-499C-93F4-6D58907FF42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97ED527-F90D-411B-B59E-EA344F87EFA7}" type="datetime1">
              <a:rPr lang="en-US" smtClean="0"/>
              <a:t>6/30/2017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8BAC6E8-3D65-499C-93F4-6D58907FF4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382000" cy="1219200"/>
          </a:xfrm>
        </p:spPr>
        <p:txBody>
          <a:bodyPr>
            <a:normAutofit fontScale="90000"/>
          </a:bodyPr>
          <a:lstStyle/>
          <a:p>
            <a:pPr algn="ctr"/>
            <a:r>
              <a:rPr lang="en-US" dirty="0"/>
              <a:t>Town of Groton Economic Development Committee Plans for the Future</a:t>
            </a:r>
          </a:p>
        </p:txBody>
      </p:sp>
      <p:pic>
        <p:nvPicPr>
          <p:cNvPr id="2052" name="Picture 4" descr="Image result for groton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05200"/>
            <a:ext cx="57912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1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normAutofit fontScale="90000"/>
          </a:bodyPr>
          <a:lstStyle/>
          <a:p>
            <a:r>
              <a:rPr lang="en-US" b="1" dirty="0"/>
              <a:t>Charge: Long Term Goals &amp; Objectives</a:t>
            </a:r>
            <a:endParaRPr lang="en-US" dirty="0"/>
          </a:p>
        </p:txBody>
      </p:sp>
      <p:sp>
        <p:nvSpPr>
          <p:cNvPr id="3" name="Slide Number Placeholder 2"/>
          <p:cNvSpPr>
            <a:spLocks noGrp="1"/>
          </p:cNvSpPr>
          <p:nvPr>
            <p:ph type="sldNum" sz="quarter" idx="12"/>
          </p:nvPr>
        </p:nvSpPr>
        <p:spPr/>
        <p:txBody>
          <a:bodyPr/>
          <a:lstStyle/>
          <a:p>
            <a:fld id="{48BAC6E8-3D65-499C-93F4-6D58907FF423}" type="slidenum">
              <a:rPr lang="en-US" smtClean="0"/>
              <a:t>10</a:t>
            </a:fld>
            <a:endParaRPr lang="en-US"/>
          </a:p>
        </p:txBody>
      </p:sp>
      <p:sp>
        <p:nvSpPr>
          <p:cNvPr id="4" name="Content Placeholder 3"/>
          <p:cNvSpPr>
            <a:spLocks noGrp="1"/>
          </p:cNvSpPr>
          <p:nvPr>
            <p:ph sz="quarter" idx="1"/>
          </p:nvPr>
        </p:nvSpPr>
        <p:spPr>
          <a:xfrm>
            <a:off x="457200" y="1447800"/>
            <a:ext cx="8229600" cy="4572000"/>
          </a:xfrm>
        </p:spPr>
        <p:txBody>
          <a:bodyPr>
            <a:normAutofit/>
          </a:bodyPr>
          <a:lstStyle/>
          <a:p>
            <a:pPr marL="0" indent="0">
              <a:buNone/>
            </a:pPr>
            <a:r>
              <a:rPr lang="en-US" b="1" dirty="0"/>
              <a:t>Communication:</a:t>
            </a:r>
          </a:p>
          <a:p>
            <a:pPr marL="0" indent="0">
              <a:buNone/>
            </a:pPr>
            <a:r>
              <a:rPr lang="en-US" dirty="0"/>
              <a:t>Provide communication plans to various audiences to promote Groton as a place to visit, enjoy and which to invest.</a:t>
            </a:r>
          </a:p>
          <a:p>
            <a:pPr marL="0" indent="0">
              <a:buNone/>
            </a:pPr>
            <a:r>
              <a:rPr lang="en-US" dirty="0"/>
              <a:t> </a:t>
            </a:r>
          </a:p>
          <a:p>
            <a:pPr marL="0" indent="0">
              <a:buNone/>
            </a:pPr>
            <a:r>
              <a:rPr lang="en-US" b="1" dirty="0"/>
              <a:t>Regulation:</a:t>
            </a:r>
          </a:p>
          <a:p>
            <a:pPr marL="0" indent="0">
              <a:buNone/>
            </a:pPr>
            <a:r>
              <a:rPr lang="en-US" dirty="0"/>
              <a:t>Review current regulations and/or policies through the lens of economic development, as well as facilitate and support modification of existing policies and/or development of new policies that will promote existing or new businesses to grow and stay in Groton.</a:t>
            </a:r>
          </a:p>
          <a:p>
            <a:pPr marL="0" indent="0">
              <a:buNone/>
            </a:pPr>
            <a:endParaRPr lang="en-US" dirty="0"/>
          </a:p>
        </p:txBody>
      </p:sp>
    </p:spTree>
    <p:extLst>
      <p:ext uri="{BB962C8B-B14F-4D97-AF65-F5344CB8AC3E}">
        <p14:creationId xmlns:p14="http://schemas.microsoft.com/office/powerpoint/2010/main" val="110010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a:t>2016-17 Targeted Focus Items</a:t>
            </a:r>
          </a:p>
        </p:txBody>
      </p:sp>
      <p:sp>
        <p:nvSpPr>
          <p:cNvPr id="4" name="Slide Number Placeholder 3"/>
          <p:cNvSpPr>
            <a:spLocks noGrp="1"/>
          </p:cNvSpPr>
          <p:nvPr>
            <p:ph type="sldNum" sz="quarter" idx="12"/>
          </p:nvPr>
        </p:nvSpPr>
        <p:spPr/>
        <p:txBody>
          <a:bodyPr/>
          <a:lstStyle/>
          <a:p>
            <a:fld id="{48BAC6E8-3D65-499C-93F4-6D58907FF423}" type="slidenum">
              <a:rPr lang="en-US" smtClean="0"/>
              <a:t>11</a:t>
            </a:fld>
            <a:endParaRPr lang="en-US"/>
          </a:p>
        </p:txBody>
      </p:sp>
      <p:sp>
        <p:nvSpPr>
          <p:cNvPr id="3" name="Content Placeholder 2"/>
          <p:cNvSpPr>
            <a:spLocks noGrp="1"/>
          </p:cNvSpPr>
          <p:nvPr>
            <p:ph sz="quarter" idx="1"/>
          </p:nvPr>
        </p:nvSpPr>
        <p:spPr>
          <a:xfrm>
            <a:off x="381000" y="1371600"/>
            <a:ext cx="8305800" cy="5638800"/>
          </a:xfrm>
        </p:spPr>
        <p:txBody>
          <a:bodyPr>
            <a:normAutofit/>
          </a:bodyPr>
          <a:lstStyle/>
          <a:p>
            <a:pPr marL="0" indent="0">
              <a:buNone/>
            </a:pPr>
            <a:endParaRPr lang="en-US" sz="1600" b="1" dirty="0"/>
          </a:p>
          <a:p>
            <a:pPr marL="0" indent="0">
              <a:buNone/>
            </a:pPr>
            <a:r>
              <a:rPr lang="en-US" sz="2800" b="1" dirty="0"/>
              <a:t>Growth</a:t>
            </a:r>
            <a:r>
              <a:rPr lang="en-US" sz="2800" b="1" i="1" dirty="0"/>
              <a:t>:</a:t>
            </a:r>
            <a:endParaRPr lang="en-US" sz="2800" dirty="0"/>
          </a:p>
          <a:p>
            <a:pPr lvl="0"/>
            <a:r>
              <a:rPr lang="en-US" sz="2800" dirty="0"/>
              <a:t>Identify key issues that need to be resolved to achieve a sustainable economic base that would provide a vibrant local economy needed to support both the growing financial needs of the municipality, and the Groton Dunstable Regional School District. </a:t>
            </a:r>
          </a:p>
          <a:p>
            <a:pPr lvl="0"/>
            <a:r>
              <a:rPr lang="en-US" sz="2800" dirty="0"/>
              <a:t>Identify and pursue business types and locations that have the best chance of starting, growing and thriving in Groton</a:t>
            </a:r>
          </a:p>
        </p:txBody>
      </p:sp>
    </p:spTree>
    <p:extLst>
      <p:ext uri="{BB962C8B-B14F-4D97-AF65-F5344CB8AC3E}">
        <p14:creationId xmlns:p14="http://schemas.microsoft.com/office/powerpoint/2010/main" val="45499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a:t>2016-17 Targeted Focus Items</a:t>
            </a:r>
          </a:p>
        </p:txBody>
      </p:sp>
      <p:sp>
        <p:nvSpPr>
          <p:cNvPr id="4" name="Slide Number Placeholder 3"/>
          <p:cNvSpPr>
            <a:spLocks noGrp="1"/>
          </p:cNvSpPr>
          <p:nvPr>
            <p:ph type="sldNum" sz="quarter" idx="12"/>
          </p:nvPr>
        </p:nvSpPr>
        <p:spPr/>
        <p:txBody>
          <a:bodyPr/>
          <a:lstStyle/>
          <a:p>
            <a:fld id="{48BAC6E8-3D65-499C-93F4-6D58907FF423}" type="slidenum">
              <a:rPr lang="en-US" smtClean="0"/>
              <a:t>12</a:t>
            </a:fld>
            <a:endParaRPr lang="en-US"/>
          </a:p>
        </p:txBody>
      </p:sp>
      <p:sp>
        <p:nvSpPr>
          <p:cNvPr id="3" name="Content Placeholder 2"/>
          <p:cNvSpPr>
            <a:spLocks noGrp="1"/>
          </p:cNvSpPr>
          <p:nvPr>
            <p:ph sz="quarter" idx="1"/>
          </p:nvPr>
        </p:nvSpPr>
        <p:spPr>
          <a:xfrm>
            <a:off x="381000" y="762000"/>
            <a:ext cx="8305800" cy="5638800"/>
          </a:xfrm>
        </p:spPr>
        <p:txBody>
          <a:bodyPr>
            <a:normAutofit lnSpcReduction="10000"/>
          </a:bodyPr>
          <a:lstStyle/>
          <a:p>
            <a:pPr marL="0" indent="0">
              <a:buNone/>
            </a:pPr>
            <a:endParaRPr lang="en-US" sz="1600" b="1" dirty="0"/>
          </a:p>
          <a:p>
            <a:pPr marL="0" indent="0">
              <a:buNone/>
            </a:pPr>
            <a:r>
              <a:rPr lang="en-US" sz="2800" b="1" dirty="0"/>
              <a:t>Education:</a:t>
            </a:r>
            <a:endParaRPr lang="en-US" sz="2800" b="1" u="sng" dirty="0"/>
          </a:p>
          <a:p>
            <a:pPr lvl="0"/>
            <a:r>
              <a:rPr lang="en-US" sz="2800" dirty="0"/>
              <a:t>Launch expanded Economic Development web presence on Town Website</a:t>
            </a:r>
          </a:p>
          <a:p>
            <a:pPr lvl="0"/>
            <a:r>
              <a:rPr lang="en-US" sz="2800" dirty="0"/>
              <a:t>Develop content for marketing materials (online/offline) on Economic Development.</a:t>
            </a:r>
          </a:p>
          <a:p>
            <a:pPr lvl="0"/>
            <a:r>
              <a:rPr lang="en-US" sz="2800" dirty="0"/>
              <a:t>Hold feedback focus group sessions with various constituent groups to understand current beliefs about Economic Development in Groton, as well as communicate our vision for the future to ensure community alignment</a:t>
            </a:r>
          </a:p>
          <a:p>
            <a:pPr lvl="0"/>
            <a:r>
              <a:rPr lang="en-US" sz="2800" dirty="0"/>
              <a:t>Develop and present recommendations to various Groton Boards and Committees on the Economic Development Committee’s economic five-year vision and plans</a:t>
            </a:r>
          </a:p>
        </p:txBody>
      </p:sp>
    </p:spTree>
    <p:extLst>
      <p:ext uri="{BB962C8B-B14F-4D97-AF65-F5344CB8AC3E}">
        <p14:creationId xmlns:p14="http://schemas.microsoft.com/office/powerpoint/2010/main" val="28722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2016-17 Targeted Focus Items</a:t>
            </a:r>
            <a:endParaRPr lang="en-US" sz="3600" dirty="0"/>
          </a:p>
        </p:txBody>
      </p:sp>
      <p:sp>
        <p:nvSpPr>
          <p:cNvPr id="3" name="Slide Number Placeholder 2"/>
          <p:cNvSpPr>
            <a:spLocks noGrp="1"/>
          </p:cNvSpPr>
          <p:nvPr>
            <p:ph type="sldNum" sz="quarter" idx="12"/>
          </p:nvPr>
        </p:nvSpPr>
        <p:spPr/>
        <p:txBody>
          <a:bodyPr/>
          <a:lstStyle/>
          <a:p>
            <a:fld id="{48BAC6E8-3D65-499C-93F4-6D58907FF423}" type="slidenum">
              <a:rPr lang="en-US" smtClean="0"/>
              <a:t>13</a:t>
            </a:fld>
            <a:endParaRPr lang="en-US"/>
          </a:p>
        </p:txBody>
      </p:sp>
      <p:sp>
        <p:nvSpPr>
          <p:cNvPr id="4" name="Content Placeholder 3"/>
          <p:cNvSpPr>
            <a:spLocks noGrp="1"/>
          </p:cNvSpPr>
          <p:nvPr>
            <p:ph sz="quarter" idx="1"/>
          </p:nvPr>
        </p:nvSpPr>
        <p:spPr>
          <a:xfrm>
            <a:off x="457200" y="1447800"/>
            <a:ext cx="8153400" cy="4572000"/>
          </a:xfrm>
        </p:spPr>
        <p:txBody>
          <a:bodyPr>
            <a:normAutofit/>
          </a:bodyPr>
          <a:lstStyle/>
          <a:p>
            <a:pPr marL="0" indent="0">
              <a:buNone/>
            </a:pPr>
            <a:r>
              <a:rPr lang="en-US" sz="3200" b="1" dirty="0"/>
              <a:t>Communication</a:t>
            </a:r>
            <a:r>
              <a:rPr lang="en-US" sz="3200" b="1" i="1" dirty="0"/>
              <a:t>:</a:t>
            </a:r>
            <a:endParaRPr lang="en-US" sz="3200" b="1" u="sng" dirty="0"/>
          </a:p>
          <a:p>
            <a:pPr lvl="0"/>
            <a:r>
              <a:rPr lang="en-US" sz="2800" dirty="0"/>
              <a:t>Develop communications plans to disseminate important information about the Economic Development Committee and current/future projects and development in Groton</a:t>
            </a:r>
          </a:p>
          <a:p>
            <a:pPr lvl="0"/>
            <a:r>
              <a:rPr lang="en-US" sz="2800" dirty="0"/>
              <a:t>Concept Plan issues outreach for future Town Meetings in conjunction with the Planning Board</a:t>
            </a:r>
          </a:p>
        </p:txBody>
      </p:sp>
    </p:spTree>
    <p:extLst>
      <p:ext uri="{BB962C8B-B14F-4D97-AF65-F5344CB8AC3E}">
        <p14:creationId xmlns:p14="http://schemas.microsoft.com/office/powerpoint/2010/main" val="50722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2016-17 Targeted Focus Items</a:t>
            </a:r>
            <a:endParaRPr lang="en-US" sz="3600" dirty="0"/>
          </a:p>
        </p:txBody>
      </p:sp>
      <p:sp>
        <p:nvSpPr>
          <p:cNvPr id="3" name="Slide Number Placeholder 2"/>
          <p:cNvSpPr>
            <a:spLocks noGrp="1"/>
          </p:cNvSpPr>
          <p:nvPr>
            <p:ph type="sldNum" sz="quarter" idx="12"/>
          </p:nvPr>
        </p:nvSpPr>
        <p:spPr/>
        <p:txBody>
          <a:bodyPr/>
          <a:lstStyle/>
          <a:p>
            <a:fld id="{48BAC6E8-3D65-499C-93F4-6D58907FF423}" type="slidenum">
              <a:rPr lang="en-US" smtClean="0"/>
              <a:t>14</a:t>
            </a:fld>
            <a:endParaRPr lang="en-US"/>
          </a:p>
        </p:txBody>
      </p:sp>
      <p:sp>
        <p:nvSpPr>
          <p:cNvPr id="4" name="Content Placeholder 3"/>
          <p:cNvSpPr>
            <a:spLocks noGrp="1"/>
          </p:cNvSpPr>
          <p:nvPr>
            <p:ph sz="quarter" idx="1"/>
          </p:nvPr>
        </p:nvSpPr>
        <p:spPr>
          <a:xfrm>
            <a:off x="457200" y="1447800"/>
            <a:ext cx="8153400" cy="4572000"/>
          </a:xfrm>
        </p:spPr>
        <p:txBody>
          <a:bodyPr>
            <a:normAutofit lnSpcReduction="10000"/>
          </a:bodyPr>
          <a:lstStyle/>
          <a:p>
            <a:pPr marL="0" indent="0">
              <a:buNone/>
            </a:pPr>
            <a:r>
              <a:rPr lang="en-US" sz="3200" b="1" dirty="0"/>
              <a:t>Regulation</a:t>
            </a:r>
            <a:r>
              <a:rPr lang="en-US" sz="3200" b="1" i="1" dirty="0"/>
              <a:t>:</a:t>
            </a:r>
            <a:endParaRPr lang="en-US" sz="3200" b="1" u="sng" dirty="0"/>
          </a:p>
          <a:p>
            <a:pPr lvl="0"/>
            <a:r>
              <a:rPr lang="en-US" sz="2800" dirty="0"/>
              <a:t>Explore, recommend and implement regulatory changes as needed</a:t>
            </a:r>
          </a:p>
          <a:p>
            <a:pPr lvl="0"/>
            <a:r>
              <a:rPr lang="en-US" sz="2800" dirty="0"/>
              <a:t>Work together with the Planning Board to support required changes in the Concept Plan</a:t>
            </a:r>
          </a:p>
          <a:p>
            <a:pPr lvl="0"/>
            <a:r>
              <a:rPr lang="en-US" sz="2800" dirty="0"/>
              <a:t>Recommend effective incentives to encourage new business development, and retain existing businesses.</a:t>
            </a:r>
          </a:p>
          <a:p>
            <a:pPr lvl="0"/>
            <a:r>
              <a:rPr lang="en-US" sz="2800" dirty="0"/>
              <a:t>Explore the possibility of offering early years property tax reduction and other incentives to encourage new businesses to come to, grow and thrive in Groton.</a:t>
            </a:r>
            <a:r>
              <a:rPr lang="en-US" sz="3200" dirty="0"/>
              <a:t> </a:t>
            </a:r>
          </a:p>
          <a:p>
            <a:endParaRPr lang="en-US" dirty="0"/>
          </a:p>
        </p:txBody>
      </p:sp>
    </p:spTree>
    <p:extLst>
      <p:ext uri="{BB962C8B-B14F-4D97-AF65-F5344CB8AC3E}">
        <p14:creationId xmlns:p14="http://schemas.microsoft.com/office/powerpoint/2010/main" val="1490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b="1" dirty="0"/>
              <a:t>Questions?</a:t>
            </a:r>
          </a:p>
        </p:txBody>
      </p:sp>
      <p:sp>
        <p:nvSpPr>
          <p:cNvPr id="6" name="Slide Number Placeholder 5"/>
          <p:cNvSpPr>
            <a:spLocks noGrp="1"/>
          </p:cNvSpPr>
          <p:nvPr>
            <p:ph type="sldNum" sz="quarter" idx="12"/>
          </p:nvPr>
        </p:nvSpPr>
        <p:spPr/>
        <p:txBody>
          <a:bodyPr/>
          <a:lstStyle/>
          <a:p>
            <a:fld id="{48BAC6E8-3D65-499C-93F4-6D58907FF423}" type="slidenum">
              <a:rPr lang="en-US" smtClean="0"/>
              <a:t>15</a:t>
            </a:fld>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14400" y="990600"/>
            <a:ext cx="685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31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normAutofit/>
          </a:bodyPr>
          <a:lstStyle/>
          <a:p>
            <a:pPr algn="ctr"/>
            <a:r>
              <a:rPr lang="en-US" b="1" dirty="0"/>
              <a:t>What are we going to discuss?</a:t>
            </a:r>
          </a:p>
        </p:txBody>
      </p:sp>
      <p:sp>
        <p:nvSpPr>
          <p:cNvPr id="4" name="Slide Number Placeholder 3"/>
          <p:cNvSpPr>
            <a:spLocks noGrp="1"/>
          </p:cNvSpPr>
          <p:nvPr>
            <p:ph type="sldNum" sz="quarter" idx="12"/>
          </p:nvPr>
        </p:nvSpPr>
        <p:spPr/>
        <p:txBody>
          <a:bodyPr/>
          <a:lstStyle/>
          <a:p>
            <a:fld id="{48BAC6E8-3D65-499C-93F4-6D58907FF423}" type="slidenum">
              <a:rPr lang="en-US" smtClean="0"/>
              <a:t>2</a:t>
            </a:fld>
            <a:endParaRPr lang="en-US"/>
          </a:p>
        </p:txBody>
      </p:sp>
      <p:sp>
        <p:nvSpPr>
          <p:cNvPr id="3" name="Content Placeholder 2"/>
          <p:cNvSpPr>
            <a:spLocks noGrp="1"/>
          </p:cNvSpPr>
          <p:nvPr>
            <p:ph sz="quarter" idx="1"/>
          </p:nvPr>
        </p:nvSpPr>
        <p:spPr>
          <a:xfrm>
            <a:off x="914400" y="1752600"/>
            <a:ext cx="7772400" cy="4572000"/>
          </a:xfrm>
        </p:spPr>
        <p:txBody>
          <a:bodyPr>
            <a:normAutofit/>
          </a:bodyPr>
          <a:lstStyle/>
          <a:p>
            <a:r>
              <a:rPr lang="en-US" sz="3200" dirty="0"/>
              <a:t>Current Financial Summary</a:t>
            </a:r>
          </a:p>
          <a:p>
            <a:r>
              <a:rPr lang="en-US" sz="3200" dirty="0"/>
              <a:t>Vision Statement:</a:t>
            </a:r>
          </a:p>
          <a:p>
            <a:r>
              <a:rPr lang="en-US" sz="3200" dirty="0"/>
              <a:t>Mission Statement</a:t>
            </a:r>
          </a:p>
          <a:p>
            <a:r>
              <a:rPr lang="en-US" sz="3200" dirty="0"/>
              <a:t>Revised Charge</a:t>
            </a:r>
          </a:p>
          <a:p>
            <a:pPr lvl="1">
              <a:buFont typeface="Wingdings" panose="05000000000000000000" pitchFamily="2" charset="2"/>
              <a:buChar char="Ø"/>
            </a:pPr>
            <a:r>
              <a:rPr lang="en-US" sz="2800" dirty="0"/>
              <a:t> Long Term Goals &amp; Objectives</a:t>
            </a:r>
          </a:p>
          <a:p>
            <a:pPr lvl="1">
              <a:buFont typeface="Wingdings" panose="05000000000000000000" pitchFamily="2" charset="2"/>
              <a:buChar char="Ø"/>
            </a:pPr>
            <a:r>
              <a:rPr lang="en-US" sz="2800" dirty="0"/>
              <a:t> Goals &amp; Objectives 2016-2017</a:t>
            </a:r>
            <a:br>
              <a:rPr lang="en-US" dirty="0"/>
            </a:b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44633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normAutofit/>
          </a:bodyPr>
          <a:lstStyle/>
          <a:p>
            <a:pPr algn="ctr"/>
            <a:r>
              <a:rPr lang="en-US" b="1" dirty="0"/>
              <a:t>Current Financial Summary</a:t>
            </a:r>
          </a:p>
        </p:txBody>
      </p:sp>
      <p:sp>
        <p:nvSpPr>
          <p:cNvPr id="4" name="Slide Number Placeholder 3"/>
          <p:cNvSpPr>
            <a:spLocks noGrp="1"/>
          </p:cNvSpPr>
          <p:nvPr>
            <p:ph type="sldNum" sz="quarter" idx="12"/>
          </p:nvPr>
        </p:nvSpPr>
        <p:spPr/>
        <p:txBody>
          <a:bodyPr/>
          <a:lstStyle/>
          <a:p>
            <a:fld id="{48BAC6E8-3D65-499C-93F4-6D58907FF423}" type="slidenum">
              <a:rPr lang="en-US" smtClean="0"/>
              <a:t>3</a:t>
            </a:fld>
            <a:endParaRPr lang="en-US"/>
          </a:p>
        </p:txBody>
      </p:sp>
      <p:sp>
        <p:nvSpPr>
          <p:cNvPr id="3" name="Content Placeholder 2"/>
          <p:cNvSpPr>
            <a:spLocks noGrp="1"/>
          </p:cNvSpPr>
          <p:nvPr>
            <p:ph sz="quarter" idx="1"/>
          </p:nvPr>
        </p:nvSpPr>
        <p:spPr>
          <a:xfrm>
            <a:off x="838200" y="1600200"/>
            <a:ext cx="7772400" cy="4572000"/>
          </a:xfrm>
        </p:spPr>
        <p:txBody>
          <a:bodyPr>
            <a:normAutofit/>
          </a:bodyPr>
          <a:lstStyle/>
          <a:p>
            <a:r>
              <a:rPr lang="en-US" sz="3200" dirty="0"/>
              <a:t>The Town of Groton is faced with increasing financial pressures to maintain both municipal and educational services.</a:t>
            </a:r>
          </a:p>
          <a:p>
            <a:r>
              <a:rPr lang="en-US" sz="3200" dirty="0"/>
              <a:t>Under our current configuration, we will likely need yearly Proposition 2 ½  overrides to close the gap between rising costs, current revenue, and flat Chapter 70 aid.</a:t>
            </a:r>
          </a:p>
          <a:p>
            <a:endParaRPr lang="en-US" dirty="0"/>
          </a:p>
        </p:txBody>
      </p:sp>
    </p:spTree>
    <p:extLst>
      <p:ext uri="{BB962C8B-B14F-4D97-AF65-F5344CB8AC3E}">
        <p14:creationId xmlns:p14="http://schemas.microsoft.com/office/powerpoint/2010/main" val="2779009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a:t>Economic Development Vision Statement</a:t>
            </a:r>
          </a:p>
        </p:txBody>
      </p:sp>
      <p:sp>
        <p:nvSpPr>
          <p:cNvPr id="4" name="Slide Number Placeholder 3"/>
          <p:cNvSpPr>
            <a:spLocks noGrp="1"/>
          </p:cNvSpPr>
          <p:nvPr>
            <p:ph type="sldNum" sz="quarter" idx="12"/>
          </p:nvPr>
        </p:nvSpPr>
        <p:spPr/>
        <p:txBody>
          <a:bodyPr/>
          <a:lstStyle/>
          <a:p>
            <a:fld id="{48BAC6E8-3D65-499C-93F4-6D58907FF423}" type="slidenum">
              <a:rPr lang="en-US" smtClean="0"/>
              <a:t>4</a:t>
            </a:fld>
            <a:endParaRPr lang="en-US"/>
          </a:p>
        </p:txBody>
      </p:sp>
      <p:sp>
        <p:nvSpPr>
          <p:cNvPr id="3" name="Content Placeholder 2"/>
          <p:cNvSpPr>
            <a:spLocks noGrp="1"/>
          </p:cNvSpPr>
          <p:nvPr>
            <p:ph sz="quarter" idx="1"/>
          </p:nvPr>
        </p:nvSpPr>
        <p:spPr>
          <a:xfrm>
            <a:off x="381000" y="1371600"/>
            <a:ext cx="8610600" cy="4876800"/>
          </a:xfrm>
        </p:spPr>
        <p:txBody>
          <a:bodyPr>
            <a:normAutofit/>
          </a:bodyPr>
          <a:lstStyle/>
          <a:p>
            <a:pPr marL="0" indent="0">
              <a:buNone/>
            </a:pPr>
            <a:r>
              <a:rPr lang="en-US" sz="2800" b="1" u="heavy" dirty="0"/>
              <a:t>Vision:</a:t>
            </a:r>
            <a:endParaRPr lang="en-US" sz="2800" b="1" u="sng" dirty="0"/>
          </a:p>
          <a:p>
            <a:pPr marL="0" indent="0">
              <a:buNone/>
            </a:pPr>
            <a:r>
              <a:rPr lang="en-US" sz="2800" dirty="0"/>
              <a:t>To enhance the character, culture and commerce of Groton Massachusetts as a destination community supporting the quintessential “New England” experience through such activities as outdoor recreation, music, arts and education for the enjoyment of residents and visitors alike.</a:t>
            </a:r>
          </a:p>
          <a:p>
            <a:pPr marL="0" indent="0">
              <a:buNone/>
            </a:pPr>
            <a:r>
              <a:rPr lang="en-US" sz="2400" b="1" dirty="0"/>
              <a:t>  </a:t>
            </a:r>
            <a:endParaRPr lang="en-US" sz="1800" i="1" dirty="0">
              <a:solidFill>
                <a:prstClr val="black"/>
              </a:solidFill>
            </a:endParaRPr>
          </a:p>
        </p:txBody>
      </p:sp>
      <p:pic>
        <p:nvPicPr>
          <p:cNvPr id="4098" name="Picture 2" descr="Image result for groton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57675"/>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roton 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758" y="4257675"/>
            <a:ext cx="2238042"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groton 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242927"/>
            <a:ext cx="3401037" cy="201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7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b="1" dirty="0"/>
              <a:t>Economic Development Vision Statement</a:t>
            </a:r>
          </a:p>
        </p:txBody>
      </p:sp>
      <p:sp>
        <p:nvSpPr>
          <p:cNvPr id="3" name="Slide Number Placeholder 2"/>
          <p:cNvSpPr>
            <a:spLocks noGrp="1"/>
          </p:cNvSpPr>
          <p:nvPr>
            <p:ph type="sldNum" sz="quarter" idx="12"/>
          </p:nvPr>
        </p:nvSpPr>
        <p:spPr/>
        <p:txBody>
          <a:bodyPr/>
          <a:lstStyle/>
          <a:p>
            <a:fld id="{48BAC6E8-3D65-499C-93F4-6D58907FF423}" type="slidenum">
              <a:rPr lang="en-US" smtClean="0"/>
              <a:t>5</a:t>
            </a:fld>
            <a:endParaRPr lang="en-US"/>
          </a:p>
        </p:txBody>
      </p:sp>
      <p:sp>
        <p:nvSpPr>
          <p:cNvPr id="4" name="Content Placeholder 3"/>
          <p:cNvSpPr>
            <a:spLocks noGrp="1"/>
          </p:cNvSpPr>
          <p:nvPr>
            <p:ph sz="quarter" idx="1"/>
          </p:nvPr>
        </p:nvSpPr>
        <p:spPr>
          <a:xfrm>
            <a:off x="609600" y="1447800"/>
            <a:ext cx="8077200" cy="4572000"/>
          </a:xfrm>
        </p:spPr>
        <p:txBody>
          <a:bodyPr>
            <a:normAutofit fontScale="77500" lnSpcReduction="20000"/>
          </a:bodyPr>
          <a:lstStyle/>
          <a:p>
            <a:pPr marL="0" indent="0">
              <a:buNone/>
            </a:pPr>
            <a:endParaRPr lang="en-US" sz="2000" b="1" dirty="0"/>
          </a:p>
          <a:p>
            <a:pPr marL="0" indent="0">
              <a:buNone/>
            </a:pPr>
            <a:r>
              <a:rPr lang="en-US" sz="2800" b="1" dirty="0"/>
              <a:t>How:</a:t>
            </a:r>
          </a:p>
          <a:p>
            <a:pPr marL="400050" lvl="1" indent="0">
              <a:buNone/>
            </a:pPr>
            <a:r>
              <a:rPr lang="en-US" sz="2800" dirty="0"/>
              <a:t>Leverage Groton’s natural resources, and educational, agricultural, artisan, and commercial entities to attract visitors to Groton who are interested in ecotourism, as well as recreational, historic, cultural and educational activities.</a:t>
            </a:r>
          </a:p>
          <a:p>
            <a:pPr marL="0" indent="0">
              <a:buNone/>
            </a:pPr>
            <a:r>
              <a:rPr lang="en-US" sz="2800" b="1" dirty="0"/>
              <a:t>  </a:t>
            </a:r>
          </a:p>
          <a:p>
            <a:pPr marL="0" indent="0">
              <a:buNone/>
            </a:pPr>
            <a:r>
              <a:rPr lang="en-US" sz="2800" b="1" dirty="0"/>
              <a:t>Why:</a:t>
            </a:r>
          </a:p>
          <a:p>
            <a:pPr marL="400050" lvl="1" indent="0">
              <a:buNone/>
            </a:pPr>
            <a:r>
              <a:rPr lang="en-US" sz="2800" dirty="0"/>
              <a:t>In addition to recreational and cultural offerings, Groton is unique in its historical and agricultural background, geographical characteristics, and natural beauty. In addition, the opening of the new Groton Inn in 2017 and the Music Center at Indian Hill in 2020 will be transformative with respect to the economic and financial situation in Groton. </a:t>
            </a:r>
          </a:p>
          <a:p>
            <a:pPr marL="400050" lvl="1" indent="0">
              <a:buNone/>
            </a:pPr>
            <a:r>
              <a:rPr lang="en-US" sz="2800" i="1" dirty="0"/>
              <a:t>Groton will become the destination community described in our vision.!</a:t>
            </a:r>
            <a:endParaRPr lang="en-US" sz="2800" i="1" dirty="0">
              <a:solidFill>
                <a:prstClr val="black"/>
              </a:solidFill>
            </a:endParaRPr>
          </a:p>
          <a:p>
            <a:pPr marL="0" indent="0">
              <a:buNone/>
            </a:pPr>
            <a:endParaRPr lang="en-US" dirty="0"/>
          </a:p>
        </p:txBody>
      </p:sp>
    </p:spTree>
    <p:extLst>
      <p:ext uri="{BB962C8B-B14F-4D97-AF65-F5344CB8AC3E}">
        <p14:creationId xmlns:p14="http://schemas.microsoft.com/office/powerpoint/2010/main" val="162578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p:spPr>
        <p:txBody>
          <a:bodyPr/>
          <a:lstStyle/>
          <a:p>
            <a:r>
              <a:rPr lang="en-US" b="1" dirty="0"/>
              <a:t>Mission Statement &amp; Charge</a:t>
            </a:r>
          </a:p>
        </p:txBody>
      </p:sp>
      <p:sp>
        <p:nvSpPr>
          <p:cNvPr id="4" name="Slide Number Placeholder 3"/>
          <p:cNvSpPr>
            <a:spLocks noGrp="1"/>
          </p:cNvSpPr>
          <p:nvPr>
            <p:ph type="sldNum" sz="quarter" idx="12"/>
          </p:nvPr>
        </p:nvSpPr>
        <p:spPr/>
        <p:txBody>
          <a:bodyPr/>
          <a:lstStyle/>
          <a:p>
            <a:fld id="{48BAC6E8-3D65-499C-93F4-6D58907FF423}" type="slidenum">
              <a:rPr lang="en-US" smtClean="0"/>
              <a:t>6</a:t>
            </a:fld>
            <a:endParaRPr lang="en-US"/>
          </a:p>
        </p:txBody>
      </p:sp>
      <p:sp>
        <p:nvSpPr>
          <p:cNvPr id="3" name="Content Placeholder 2"/>
          <p:cNvSpPr>
            <a:spLocks noGrp="1"/>
          </p:cNvSpPr>
          <p:nvPr>
            <p:ph sz="quarter" idx="1"/>
          </p:nvPr>
        </p:nvSpPr>
        <p:spPr>
          <a:xfrm>
            <a:off x="762000" y="1676400"/>
            <a:ext cx="7772400" cy="4572000"/>
          </a:xfrm>
        </p:spPr>
        <p:txBody>
          <a:bodyPr>
            <a:normAutofit/>
          </a:bodyPr>
          <a:lstStyle/>
          <a:p>
            <a:pPr marL="0" indent="0">
              <a:buNone/>
            </a:pPr>
            <a:r>
              <a:rPr lang="en-US" dirty="0"/>
              <a:t>The Economic Development Committee (EDC) will work proactively to promote and encourage the development of Groton’s commercial tax base enhancing the quality of life in Groton. The EDC will promote, support and expand our local business community in addition to engaging new business to establish, invest and grow in Groton. An expanded business community will offer resources to town residents that will enable them to live, work and thrive in an economically forward looking and financially strong community.</a:t>
            </a:r>
          </a:p>
        </p:txBody>
      </p:sp>
    </p:spTree>
    <p:extLst>
      <p:ext uri="{BB962C8B-B14F-4D97-AF65-F5344CB8AC3E}">
        <p14:creationId xmlns:p14="http://schemas.microsoft.com/office/powerpoint/2010/main" val="281970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rmAutofit fontScale="90000"/>
          </a:bodyPr>
          <a:lstStyle/>
          <a:p>
            <a:r>
              <a:rPr lang="en-US" b="1" dirty="0"/>
              <a:t>Charge: Long Term Goals &amp; Objectives</a:t>
            </a:r>
            <a:endParaRPr lang="en-US" dirty="0"/>
          </a:p>
        </p:txBody>
      </p:sp>
      <p:sp>
        <p:nvSpPr>
          <p:cNvPr id="3" name="Slide Number Placeholder 2"/>
          <p:cNvSpPr>
            <a:spLocks noGrp="1"/>
          </p:cNvSpPr>
          <p:nvPr>
            <p:ph type="sldNum" sz="quarter" idx="12"/>
          </p:nvPr>
        </p:nvSpPr>
        <p:spPr/>
        <p:txBody>
          <a:bodyPr/>
          <a:lstStyle/>
          <a:p>
            <a:fld id="{48BAC6E8-3D65-499C-93F4-6D58907FF423}" type="slidenum">
              <a:rPr lang="en-US" smtClean="0"/>
              <a:t>7</a:t>
            </a:fld>
            <a:endParaRPr lang="en-US"/>
          </a:p>
        </p:txBody>
      </p:sp>
      <p:sp>
        <p:nvSpPr>
          <p:cNvPr id="4" name="Content Placeholder 3"/>
          <p:cNvSpPr>
            <a:spLocks noGrp="1"/>
          </p:cNvSpPr>
          <p:nvPr>
            <p:ph sz="quarter" idx="1"/>
          </p:nvPr>
        </p:nvSpPr>
        <p:spPr/>
        <p:txBody>
          <a:bodyPr/>
          <a:lstStyle/>
          <a:p>
            <a:pPr marL="0" indent="0">
              <a:buNone/>
            </a:pPr>
            <a:endParaRPr lang="en-US" b="1" dirty="0"/>
          </a:p>
          <a:p>
            <a:pPr marL="514350" indent="-514350">
              <a:buFont typeface="+mj-lt"/>
              <a:buAutoNum type="arabicPeriod"/>
            </a:pPr>
            <a:r>
              <a:rPr lang="en-US" sz="3200" b="1" dirty="0"/>
              <a:t>Growth</a:t>
            </a:r>
          </a:p>
          <a:p>
            <a:pPr marL="514350" indent="-514350">
              <a:buFont typeface="+mj-lt"/>
              <a:buAutoNum type="arabicPeriod"/>
            </a:pPr>
            <a:r>
              <a:rPr lang="en-US" sz="3200" b="1" dirty="0"/>
              <a:t>Education</a:t>
            </a:r>
          </a:p>
          <a:p>
            <a:pPr marL="514350" indent="-514350">
              <a:buFont typeface="+mj-lt"/>
              <a:buAutoNum type="arabicPeriod"/>
            </a:pPr>
            <a:r>
              <a:rPr lang="en-US" sz="3200" b="1" dirty="0"/>
              <a:t>Communication</a:t>
            </a:r>
          </a:p>
          <a:p>
            <a:pPr marL="514350" indent="-514350">
              <a:buFont typeface="+mj-lt"/>
              <a:buAutoNum type="arabicPeriod"/>
            </a:pPr>
            <a:r>
              <a:rPr lang="en-US" sz="3200" b="1" dirty="0"/>
              <a:t>Regulation</a:t>
            </a:r>
          </a:p>
          <a:p>
            <a:pPr marL="0" indent="0">
              <a:buNone/>
            </a:pPr>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195964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fontScale="90000"/>
          </a:bodyPr>
          <a:lstStyle/>
          <a:p>
            <a:r>
              <a:rPr lang="en-US" b="1" dirty="0"/>
              <a:t>Charge: Long Term Goals &amp; Objectives</a:t>
            </a:r>
          </a:p>
        </p:txBody>
      </p:sp>
      <p:sp>
        <p:nvSpPr>
          <p:cNvPr id="4" name="Slide Number Placeholder 3"/>
          <p:cNvSpPr>
            <a:spLocks noGrp="1"/>
          </p:cNvSpPr>
          <p:nvPr>
            <p:ph type="sldNum" sz="quarter" idx="12"/>
          </p:nvPr>
        </p:nvSpPr>
        <p:spPr/>
        <p:txBody>
          <a:bodyPr/>
          <a:lstStyle/>
          <a:p>
            <a:fld id="{48BAC6E8-3D65-499C-93F4-6D58907FF423}" type="slidenum">
              <a:rPr lang="en-US" smtClean="0"/>
              <a:t>8</a:t>
            </a:fld>
            <a:endParaRPr lang="en-US"/>
          </a:p>
        </p:txBody>
      </p:sp>
      <p:sp>
        <p:nvSpPr>
          <p:cNvPr id="3" name="Content Placeholder 2"/>
          <p:cNvSpPr>
            <a:spLocks noGrp="1"/>
          </p:cNvSpPr>
          <p:nvPr>
            <p:ph sz="quarter" idx="1"/>
          </p:nvPr>
        </p:nvSpPr>
        <p:spPr>
          <a:xfrm>
            <a:off x="381000" y="1447800"/>
            <a:ext cx="8534400" cy="5105400"/>
          </a:xfrm>
        </p:spPr>
        <p:txBody>
          <a:bodyPr>
            <a:normAutofit/>
          </a:bodyPr>
          <a:lstStyle/>
          <a:p>
            <a:pPr marL="0" indent="0">
              <a:buNone/>
            </a:pPr>
            <a:r>
              <a:rPr lang="en-US" b="1" dirty="0"/>
              <a:t>Growth:</a:t>
            </a:r>
          </a:p>
          <a:p>
            <a:pPr marL="0" indent="0">
              <a:buNone/>
            </a:pPr>
            <a:r>
              <a:rPr lang="en-US" dirty="0"/>
              <a:t>Identify, prioritize and develop economic opportunities and relationships that are sensitive to the intent of the master plan, the character and culture of Groton, which will make Groton an holistic and exceptional community in which residents can live, work and thrive while visitors can engage and enjoy Groton as a destination community for recreation, music, arts and education.</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00743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fontScale="90000"/>
          </a:bodyPr>
          <a:lstStyle/>
          <a:p>
            <a:r>
              <a:rPr lang="en-US" b="1" dirty="0"/>
              <a:t>Charge: Long Term Goals &amp; Objectives</a:t>
            </a:r>
          </a:p>
        </p:txBody>
      </p:sp>
      <p:sp>
        <p:nvSpPr>
          <p:cNvPr id="4" name="Slide Number Placeholder 3"/>
          <p:cNvSpPr>
            <a:spLocks noGrp="1"/>
          </p:cNvSpPr>
          <p:nvPr>
            <p:ph type="sldNum" sz="quarter" idx="12"/>
          </p:nvPr>
        </p:nvSpPr>
        <p:spPr/>
        <p:txBody>
          <a:bodyPr/>
          <a:lstStyle/>
          <a:p>
            <a:fld id="{48BAC6E8-3D65-499C-93F4-6D58907FF423}" type="slidenum">
              <a:rPr lang="en-US" smtClean="0"/>
              <a:t>9</a:t>
            </a:fld>
            <a:endParaRPr lang="en-US"/>
          </a:p>
        </p:txBody>
      </p:sp>
      <p:sp>
        <p:nvSpPr>
          <p:cNvPr id="3" name="Content Placeholder 2"/>
          <p:cNvSpPr>
            <a:spLocks noGrp="1"/>
          </p:cNvSpPr>
          <p:nvPr>
            <p:ph sz="quarter" idx="1"/>
          </p:nvPr>
        </p:nvSpPr>
        <p:spPr>
          <a:xfrm>
            <a:off x="381000" y="1447800"/>
            <a:ext cx="8534400" cy="5105400"/>
          </a:xfrm>
        </p:spPr>
        <p:txBody>
          <a:bodyPr>
            <a:normAutofit/>
          </a:bodyPr>
          <a:lstStyle/>
          <a:p>
            <a:pPr marL="0" indent="0">
              <a:buNone/>
            </a:pPr>
            <a:r>
              <a:rPr lang="en-US" b="1" dirty="0"/>
              <a:t>Education:</a:t>
            </a:r>
          </a:p>
          <a:p>
            <a:pPr marL="0" indent="0">
              <a:buNone/>
            </a:pPr>
            <a:r>
              <a:rPr lang="en-US" dirty="0"/>
              <a:t>Ensure the community, local businesses, committees and outside interested parties are easily connected to information and tools that facilitate the role and mission of the Economic Development Committee in Groton. Provide accessible information relative to past, present and future policies and other information that reinforce the importance and benefits of Economic Development and identifies Groton as being business friendly.</a:t>
            </a:r>
          </a:p>
          <a:p>
            <a:pPr marL="0" indent="0">
              <a:buNone/>
            </a:pPr>
            <a:endParaRPr lang="en-US" dirty="0"/>
          </a:p>
        </p:txBody>
      </p:sp>
    </p:spTree>
    <p:extLst>
      <p:ext uri="{BB962C8B-B14F-4D97-AF65-F5344CB8AC3E}">
        <p14:creationId xmlns:p14="http://schemas.microsoft.com/office/powerpoint/2010/main" val="405455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2">
      <a:dk1>
        <a:sysClr val="windowText" lastClr="000000"/>
      </a:dk1>
      <a:lt1>
        <a:sysClr val="window" lastClr="FFFFFF"/>
      </a:lt1>
      <a:dk2>
        <a:srgbClr val="696464"/>
      </a:dk2>
      <a:lt2>
        <a:srgbClr val="E9E5DC"/>
      </a:lt2>
      <a:accent1>
        <a:srgbClr val="DA5545"/>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197</TotalTime>
  <Words>792</Words>
  <Application>Microsoft Office PowerPoint</Application>
  <PresentationFormat>On-screen Show (4:3)</PresentationFormat>
  <Paragraphs>84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Franklin Gothic Book</vt:lpstr>
      <vt:lpstr>Perpetua</vt:lpstr>
      <vt:lpstr>Wingdings</vt:lpstr>
      <vt:lpstr>Wingdings 2</vt:lpstr>
      <vt:lpstr>Equity</vt:lpstr>
      <vt:lpstr>Town of Groton Economic Development Committee Plans for the Future</vt:lpstr>
      <vt:lpstr>What are we going to discuss?</vt:lpstr>
      <vt:lpstr>Current Financial Summary</vt:lpstr>
      <vt:lpstr>Economic Development Vision Statement</vt:lpstr>
      <vt:lpstr>Economic Development Vision Statement</vt:lpstr>
      <vt:lpstr>Mission Statement &amp; Charge</vt:lpstr>
      <vt:lpstr>Charge: Long Term Goals &amp; Objectives</vt:lpstr>
      <vt:lpstr>Charge: Long Term Goals &amp; Objectives</vt:lpstr>
      <vt:lpstr>Charge: Long Term Goals &amp; Objectives</vt:lpstr>
      <vt:lpstr>Charge: Long Term Goals &amp; Objectives</vt:lpstr>
      <vt:lpstr>2016-17 Targeted Focus Items</vt:lpstr>
      <vt:lpstr>2016-17 Targeted Focus Items</vt:lpstr>
      <vt:lpstr>2016-17 Targeted Focus Items</vt:lpstr>
      <vt:lpstr>2016-17 Targeted Focus Items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CAGR for Groton and surrounding towns</dc:title>
  <dc:creator>cprest</dc:creator>
  <cp:lastModifiedBy>Nick Batchelder</cp:lastModifiedBy>
  <cp:revision>24</cp:revision>
  <dcterms:created xsi:type="dcterms:W3CDTF">2016-12-14T15:28:58Z</dcterms:created>
  <dcterms:modified xsi:type="dcterms:W3CDTF">2017-06-30T14:21:58Z</dcterms:modified>
</cp:coreProperties>
</file>